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62" r:id="rId4"/>
    <p:sldId id="260" r:id="rId5"/>
    <p:sldId id="259" r:id="rId6"/>
    <p:sldId id="256" r:id="rId7"/>
    <p:sldId id="258" r:id="rId8"/>
    <p:sldId id="261"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4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1467-E728-41B1-8C30-7383D25B8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C96857-9076-4ADE-9CC1-C016D2E47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A1ED6-6E12-44A2-A08C-1A733B23F2B5}"/>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5" name="Footer Placeholder 4">
            <a:extLst>
              <a:ext uri="{FF2B5EF4-FFF2-40B4-BE49-F238E27FC236}">
                <a16:creationId xmlns:a16="http://schemas.microsoft.com/office/drawing/2014/main" id="{756488E1-98FD-41AF-8E75-8073C69EAE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251633-A3A2-4EA1-BF9A-3DB8874C1C37}"/>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281331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0610-5F0A-4CF6-A3B7-961E236827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5AA1A1-5583-41BA-BBD3-257871ED32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CD107-9036-45F1-977A-485C8DCBDC62}"/>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5" name="Footer Placeholder 4">
            <a:extLst>
              <a:ext uri="{FF2B5EF4-FFF2-40B4-BE49-F238E27FC236}">
                <a16:creationId xmlns:a16="http://schemas.microsoft.com/office/drawing/2014/main" id="{4121A014-A6CC-4F0C-986A-A7DEEF34B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4C856-78A0-4E81-9129-A6E8171B2983}"/>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200682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ADDA5-7732-4E35-AA9D-D97E3B5849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846245-7663-459C-8482-5A03F4B647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A1344B-CADE-4C7B-9A3B-E7ECD669BCCD}"/>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5" name="Footer Placeholder 4">
            <a:extLst>
              <a:ext uri="{FF2B5EF4-FFF2-40B4-BE49-F238E27FC236}">
                <a16:creationId xmlns:a16="http://schemas.microsoft.com/office/drawing/2014/main" id="{21AA76DA-05D6-493B-B09E-0DE8F74716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15B13-C90E-4D90-B7FA-358E70C38BDA}"/>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282648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4D88-28A6-46FF-93A5-1A7726F34F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A9A3F2-8FEB-4FB6-830E-F308D29211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0A15C-0C6C-4C62-8E8E-5AE568B2579C}"/>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5" name="Footer Placeholder 4">
            <a:extLst>
              <a:ext uri="{FF2B5EF4-FFF2-40B4-BE49-F238E27FC236}">
                <a16:creationId xmlns:a16="http://schemas.microsoft.com/office/drawing/2014/main" id="{B84DB84C-FE8A-44E9-8005-D226045AE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E551B9-2B8D-451A-8DC8-9A98EB5325D9}"/>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8918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E5D1-CBB2-4787-9878-E8916AED9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F236B0-9F23-4A53-BB9B-D3623A36D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BAFEBA-5578-442C-B424-4D211C2FCA51}"/>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5" name="Footer Placeholder 4">
            <a:extLst>
              <a:ext uri="{FF2B5EF4-FFF2-40B4-BE49-F238E27FC236}">
                <a16:creationId xmlns:a16="http://schemas.microsoft.com/office/drawing/2014/main" id="{58BD9EEF-FA3F-4E2E-93A9-4BAF0C385E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E2EFD-6B18-4786-9BEF-C81DBACE55B8}"/>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418356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702F-7155-4FA2-9157-F6C48AF9B1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2DB2D9-C6D9-4CB0-8C4A-EAD8E24935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CA7372-2C88-48FC-9B30-B4EE8470CA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E318A2-9478-4680-AB63-DE32CC3C80EC}"/>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6" name="Footer Placeholder 5">
            <a:extLst>
              <a:ext uri="{FF2B5EF4-FFF2-40B4-BE49-F238E27FC236}">
                <a16:creationId xmlns:a16="http://schemas.microsoft.com/office/drawing/2014/main" id="{86022322-85E6-40AB-B35F-2E120B784E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AF7861-6B8D-4331-9526-53DA351755F1}"/>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394816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895A-2247-4D9F-A223-C8E3567455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5F7C5-8C3B-43E9-ACC4-8E20DA1C6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6D51FA-BA92-4B93-ABA8-C03C9F763F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DF7BAB-AD45-4654-8E4C-96923626B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ECA091-701A-4D81-8571-0DA119D6A7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0C6302-DFEA-4B8C-98C8-0EE5D2D43D2A}"/>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8" name="Footer Placeholder 7">
            <a:extLst>
              <a:ext uri="{FF2B5EF4-FFF2-40B4-BE49-F238E27FC236}">
                <a16:creationId xmlns:a16="http://schemas.microsoft.com/office/drawing/2014/main" id="{BC296CD8-748F-483D-8DB2-1240346443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6039C9-B474-41A3-8D4D-BC7445D3BC63}"/>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156202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767B-E49E-4A0A-87C0-25334B6A09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AF28C5-5A4F-4AC3-A449-C853DB31102D}"/>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4" name="Footer Placeholder 3">
            <a:extLst>
              <a:ext uri="{FF2B5EF4-FFF2-40B4-BE49-F238E27FC236}">
                <a16:creationId xmlns:a16="http://schemas.microsoft.com/office/drawing/2014/main" id="{44F7144C-151B-4079-B782-F3BA1823CE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26F0AB-2BE4-481A-8FE9-2FA382E1BEE6}"/>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259537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2539E-C92E-48D0-8BE8-B0757BFF1F13}"/>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3" name="Footer Placeholder 2">
            <a:extLst>
              <a:ext uri="{FF2B5EF4-FFF2-40B4-BE49-F238E27FC236}">
                <a16:creationId xmlns:a16="http://schemas.microsoft.com/office/drawing/2014/main" id="{0D51639D-7BF6-4D15-A645-B708E0F661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66EEAC-D435-4DD6-9F0B-B583E3CA6924}"/>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288175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7A88-53DC-44BB-8984-0137FE561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3A7421-9D90-4E1E-B75B-6EEC60623F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695D3A-96AB-4B3D-B6EA-DB977D7F9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311F96-771D-43E6-A65E-205502AC30C2}"/>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6" name="Footer Placeholder 5">
            <a:extLst>
              <a:ext uri="{FF2B5EF4-FFF2-40B4-BE49-F238E27FC236}">
                <a16:creationId xmlns:a16="http://schemas.microsoft.com/office/drawing/2014/main" id="{468298C9-D9FC-4F5E-8551-0A5E102220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05582C-B8ED-4C17-89BD-B2568E4A7E09}"/>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233832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5CCB-D8CD-4801-B1FE-C68A600AE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CBBF47-0967-4E67-A02B-1051E72AB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5C2AB4-775F-4507-BC2E-7CE2A4359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0E694C-1BE9-4993-B0D7-E3E658DEA82B}"/>
              </a:ext>
            </a:extLst>
          </p:cNvPr>
          <p:cNvSpPr>
            <a:spLocks noGrp="1"/>
          </p:cNvSpPr>
          <p:nvPr>
            <p:ph type="dt" sz="half" idx="10"/>
          </p:nvPr>
        </p:nvSpPr>
        <p:spPr/>
        <p:txBody>
          <a:bodyPr/>
          <a:lstStyle/>
          <a:p>
            <a:fld id="{6833E23E-B49D-4AF3-BE9F-E7AD9823C27B}" type="datetimeFigureOut">
              <a:rPr lang="en-GB" smtClean="0"/>
              <a:t>08/04/2019</a:t>
            </a:fld>
            <a:endParaRPr lang="en-GB"/>
          </a:p>
        </p:txBody>
      </p:sp>
      <p:sp>
        <p:nvSpPr>
          <p:cNvPr id="6" name="Footer Placeholder 5">
            <a:extLst>
              <a:ext uri="{FF2B5EF4-FFF2-40B4-BE49-F238E27FC236}">
                <a16:creationId xmlns:a16="http://schemas.microsoft.com/office/drawing/2014/main" id="{43A13F57-C835-4155-AED4-CD1D12766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526A01-53E6-4F8A-ADD4-BECD02620F0B}"/>
              </a:ext>
            </a:extLst>
          </p:cNvPr>
          <p:cNvSpPr>
            <a:spLocks noGrp="1"/>
          </p:cNvSpPr>
          <p:nvPr>
            <p:ph type="sldNum" sz="quarter" idx="12"/>
          </p:nvPr>
        </p:nvSpPr>
        <p:spPr/>
        <p:txBody>
          <a:bodyPr/>
          <a:lstStyle/>
          <a:p>
            <a:fld id="{321C83D8-BC50-4758-9A78-EFC2DA4FFBE2}" type="slidenum">
              <a:rPr lang="en-GB" smtClean="0"/>
              <a:t>‹#›</a:t>
            </a:fld>
            <a:endParaRPr lang="en-GB"/>
          </a:p>
        </p:txBody>
      </p:sp>
    </p:spTree>
    <p:extLst>
      <p:ext uri="{BB962C8B-B14F-4D97-AF65-F5344CB8AC3E}">
        <p14:creationId xmlns:p14="http://schemas.microsoft.com/office/powerpoint/2010/main" val="33723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51ABA-CF5C-47A5-9B46-42BFEB30F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9F604-01CD-41A6-A2D8-600D1C1EA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E90383-4B0A-4368-9021-29F651391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3E23E-B49D-4AF3-BE9F-E7AD9823C27B}" type="datetimeFigureOut">
              <a:rPr lang="en-GB" smtClean="0"/>
              <a:t>08/04/2019</a:t>
            </a:fld>
            <a:endParaRPr lang="en-GB"/>
          </a:p>
        </p:txBody>
      </p:sp>
      <p:sp>
        <p:nvSpPr>
          <p:cNvPr id="5" name="Footer Placeholder 4">
            <a:extLst>
              <a:ext uri="{FF2B5EF4-FFF2-40B4-BE49-F238E27FC236}">
                <a16:creationId xmlns:a16="http://schemas.microsoft.com/office/drawing/2014/main" id="{33A09853-B0C9-42EA-B6D2-4111169A4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77C4E0-6920-4EE4-9064-580239768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C83D8-BC50-4758-9A78-EFC2DA4FFBE2}" type="slidenum">
              <a:rPr lang="en-GB" smtClean="0"/>
              <a:t>‹#›</a:t>
            </a:fld>
            <a:endParaRPr lang="en-GB"/>
          </a:p>
        </p:txBody>
      </p:sp>
    </p:spTree>
    <p:extLst>
      <p:ext uri="{BB962C8B-B14F-4D97-AF65-F5344CB8AC3E}">
        <p14:creationId xmlns:p14="http://schemas.microsoft.com/office/powerpoint/2010/main" val="3937086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ranorth@gmail.com" TargetMode="External"/><Relationship Id="rId2" Type="http://schemas.openxmlformats.org/officeDocument/2006/relationships/hyperlink" Target="http://the-sra.org.u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gov.uk/government/organisations/civil-service-government-social-research-profession" TargetMode="External"/><Relationship Id="rId4" Type="http://schemas.openxmlformats.org/officeDocument/2006/relationships/hyperlink" Target="https://www.gov.uk/government/organisations/department-of-health-and-social-care/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beverley.bishop@hse.gov.uk"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alison.higgins@hse.gov.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ipsos.com/ipsos-mori/en-uk/social-research-institut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mailto:j.brooks@shu.ac.uk"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31E730-5E03-420F-8EE7-11EE0FDC328E}"/>
              </a:ext>
            </a:extLst>
          </p:cNvPr>
          <p:cNvSpPr>
            <a:spLocks noGrp="1"/>
          </p:cNvSpPr>
          <p:nvPr>
            <p:ph type="ctrTitle"/>
          </p:nvPr>
        </p:nvSpPr>
        <p:spPr>
          <a:xfrm>
            <a:off x="1476375" y="2655888"/>
            <a:ext cx="9144000" cy="2387600"/>
          </a:xfrm>
        </p:spPr>
        <p:txBody>
          <a:bodyPr/>
          <a:lstStyle/>
          <a:p>
            <a:r>
              <a:rPr lang="en-GB" dirty="0"/>
              <a:t>SRA North Job Shadowing Pilot Scheme 2019</a:t>
            </a:r>
          </a:p>
        </p:txBody>
      </p:sp>
      <p:sp>
        <p:nvSpPr>
          <p:cNvPr id="6" name="Subtitle 5">
            <a:extLst>
              <a:ext uri="{FF2B5EF4-FFF2-40B4-BE49-F238E27FC236}">
                <a16:creationId xmlns:a16="http://schemas.microsoft.com/office/drawing/2014/main" id="{39EF0D13-218A-4E79-9982-3D609451100C}"/>
              </a:ext>
            </a:extLst>
          </p:cNvPr>
          <p:cNvSpPr>
            <a:spLocks noGrp="1"/>
          </p:cNvSpPr>
          <p:nvPr>
            <p:ph type="subTitle" idx="1"/>
          </p:nvPr>
        </p:nvSpPr>
        <p:spPr>
          <a:xfrm>
            <a:off x="1476375" y="5335588"/>
            <a:ext cx="9144000" cy="1655762"/>
          </a:xfrm>
        </p:spPr>
        <p:txBody>
          <a:bodyPr/>
          <a:lstStyle/>
          <a:p>
            <a:r>
              <a:rPr lang="en-GB" dirty="0"/>
              <a:t>Available opportunities</a:t>
            </a:r>
          </a:p>
        </p:txBody>
      </p:sp>
      <p:pic>
        <p:nvPicPr>
          <p:cNvPr id="7" name="Picture 6">
            <a:extLst>
              <a:ext uri="{FF2B5EF4-FFF2-40B4-BE49-F238E27FC236}">
                <a16:creationId xmlns:a16="http://schemas.microsoft.com/office/drawing/2014/main" id="{2C96082D-DDAC-4415-8C6B-F42C4491C687}"/>
              </a:ext>
            </a:extLst>
          </p:cNvPr>
          <p:cNvPicPr/>
          <p:nvPr/>
        </p:nvPicPr>
        <p:blipFill>
          <a:blip r:embed="rId2">
            <a:extLst>
              <a:ext uri="{28A0092B-C50C-407E-A947-70E740481C1C}">
                <a14:useLocalDpi xmlns:a14="http://schemas.microsoft.com/office/drawing/2010/main" val="0"/>
              </a:ext>
            </a:extLst>
          </a:blip>
          <a:stretch>
            <a:fillRect/>
          </a:stretch>
        </p:blipFill>
        <p:spPr>
          <a:xfrm>
            <a:off x="3286125" y="742949"/>
            <a:ext cx="5524500" cy="1800226"/>
          </a:xfrm>
          <a:prstGeom prst="rect">
            <a:avLst/>
          </a:prstGeom>
        </p:spPr>
      </p:pic>
    </p:spTree>
    <p:extLst>
      <p:ext uri="{BB962C8B-B14F-4D97-AF65-F5344CB8AC3E}">
        <p14:creationId xmlns:p14="http://schemas.microsoft.com/office/powerpoint/2010/main" val="130138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98EB-BA73-4B42-980D-0F3A74C9BA1A}"/>
              </a:ext>
            </a:extLst>
          </p:cNvPr>
          <p:cNvSpPr>
            <a:spLocks noGrp="1"/>
          </p:cNvSpPr>
          <p:nvPr>
            <p:ph type="title"/>
          </p:nvPr>
        </p:nvSpPr>
        <p:spPr/>
        <p:txBody>
          <a:bodyPr/>
          <a:lstStyle/>
          <a:p>
            <a:r>
              <a:rPr lang="en-GB" dirty="0"/>
              <a:t>Notes</a:t>
            </a:r>
          </a:p>
        </p:txBody>
      </p:sp>
      <p:sp>
        <p:nvSpPr>
          <p:cNvPr id="3" name="Content Placeholder 2">
            <a:extLst>
              <a:ext uri="{FF2B5EF4-FFF2-40B4-BE49-F238E27FC236}">
                <a16:creationId xmlns:a16="http://schemas.microsoft.com/office/drawing/2014/main" id="{15427351-74B4-436A-95DA-12C911EB9FC5}"/>
              </a:ext>
            </a:extLst>
          </p:cNvPr>
          <p:cNvSpPr>
            <a:spLocks noGrp="1"/>
          </p:cNvSpPr>
          <p:nvPr>
            <p:ph idx="1"/>
          </p:nvPr>
        </p:nvSpPr>
        <p:spPr>
          <a:xfrm>
            <a:off x="838200" y="1450311"/>
            <a:ext cx="10515600" cy="4875425"/>
          </a:xfrm>
        </p:spPr>
        <p:txBody>
          <a:bodyPr>
            <a:normAutofit fontScale="92500" lnSpcReduction="10000"/>
          </a:bodyPr>
          <a:lstStyle/>
          <a:p>
            <a:r>
              <a:rPr lang="en-GB" sz="2400" dirty="0"/>
              <a:t>We cannot guarantee a placement for all applicants – it will depend on the level of interest, the number of placements being offered, and your specific interests or preferences, but we will do out best to accommodate.</a:t>
            </a:r>
          </a:p>
          <a:p>
            <a:r>
              <a:rPr lang="en-GB" sz="2400" dirty="0"/>
              <a:t>For those who do not get offered a placement this time there will be an opportunity to be on a waitlist, which would get priority (should the scheme be rolled out after the pilot has been reviewed).</a:t>
            </a:r>
          </a:p>
          <a:p>
            <a:r>
              <a:rPr lang="en-GB" sz="2400" dirty="0"/>
              <a:t>Participants undertaking a shadowing opportunity will need to make their own travel and sustenance arrangements. Neither the SRA North nor the host organisation will be able to pay expenses.</a:t>
            </a:r>
          </a:p>
          <a:p>
            <a:r>
              <a:rPr lang="en-GB" sz="2400" dirty="0"/>
              <a:t>We will be asking participants in the job shadowing scheme to write a short blog piece for the SRA website and/or research matters magazine on their placement experience.</a:t>
            </a:r>
          </a:p>
          <a:p>
            <a:r>
              <a:rPr lang="en-GB" sz="2400" dirty="0"/>
              <a:t>The SRA North Job Shadowing pilot is only open to SRA Members (you can find out more about joining options for becoming an SRA member on the SRA website - </a:t>
            </a:r>
            <a:r>
              <a:rPr lang="en-GB" sz="2400" dirty="0">
                <a:hlinkClick r:id="rId2"/>
              </a:rPr>
              <a:t>http://the-sra.org.uk/</a:t>
            </a:r>
            <a:r>
              <a:rPr lang="en-GB" sz="2400" dirty="0"/>
              <a:t> ).</a:t>
            </a:r>
          </a:p>
          <a:p>
            <a:r>
              <a:rPr lang="en-GB" sz="2400" dirty="0"/>
              <a:t>For any questions or further information please email </a:t>
            </a:r>
            <a:r>
              <a:rPr lang="en-GB" sz="2400" dirty="0">
                <a:hlinkClick r:id="rId3"/>
              </a:rPr>
              <a:t>sranorth@gmail.com</a:t>
            </a:r>
            <a:r>
              <a:rPr lang="en-GB" sz="2400" dirty="0"/>
              <a:t>.</a:t>
            </a:r>
          </a:p>
          <a:p>
            <a:endParaRPr lang="en-GB" dirty="0"/>
          </a:p>
        </p:txBody>
      </p:sp>
      <p:pic>
        <p:nvPicPr>
          <p:cNvPr id="4" name="Picture 3">
            <a:extLst>
              <a:ext uri="{FF2B5EF4-FFF2-40B4-BE49-F238E27FC236}">
                <a16:creationId xmlns:a16="http://schemas.microsoft.com/office/drawing/2014/main" id="{6223E54F-E6C7-42BB-867D-5344DC1C2AF5}"/>
              </a:ext>
            </a:extLst>
          </p:cNvPr>
          <p:cNvPicPr/>
          <p:nvPr/>
        </p:nvPicPr>
        <p:blipFill>
          <a:blip r:embed="rId4">
            <a:extLst>
              <a:ext uri="{28A0092B-C50C-407E-A947-70E740481C1C}">
                <a14:useLocalDpi xmlns:a14="http://schemas.microsoft.com/office/drawing/2010/main" val="0"/>
              </a:ext>
            </a:extLst>
          </a:blip>
          <a:stretch>
            <a:fillRect/>
          </a:stretch>
        </p:blipFill>
        <p:spPr>
          <a:xfrm>
            <a:off x="8633995" y="0"/>
            <a:ext cx="3476230" cy="1011670"/>
          </a:xfrm>
          <a:prstGeom prst="rect">
            <a:avLst/>
          </a:prstGeom>
        </p:spPr>
      </p:pic>
    </p:spTree>
    <p:extLst>
      <p:ext uri="{BB962C8B-B14F-4D97-AF65-F5344CB8AC3E}">
        <p14:creationId xmlns:p14="http://schemas.microsoft.com/office/powerpoint/2010/main" val="389237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F5BD6C-5C7E-4B31-838D-8EE988D2B0B6}"/>
              </a:ext>
            </a:extLst>
          </p:cNvPr>
          <p:cNvPicPr>
            <a:picLocks noChangeAspect="1"/>
          </p:cNvPicPr>
          <p:nvPr/>
        </p:nvPicPr>
        <p:blipFill>
          <a:blip r:embed="rId2"/>
          <a:stretch>
            <a:fillRect/>
          </a:stretch>
        </p:blipFill>
        <p:spPr>
          <a:xfrm>
            <a:off x="1782967" y="3979631"/>
            <a:ext cx="1912696" cy="1288991"/>
          </a:xfrm>
          <a:prstGeom prst="rect">
            <a:avLst/>
          </a:prstGeom>
        </p:spPr>
      </p:pic>
      <p:pic>
        <p:nvPicPr>
          <p:cNvPr id="12" name="Picture 11">
            <a:extLst>
              <a:ext uri="{FF2B5EF4-FFF2-40B4-BE49-F238E27FC236}">
                <a16:creationId xmlns:a16="http://schemas.microsoft.com/office/drawing/2014/main" id="{A38B56D7-150D-4BA0-8B28-0392328BF0F8}"/>
              </a:ext>
            </a:extLst>
          </p:cNvPr>
          <p:cNvPicPr>
            <a:picLocks noChangeAspect="1"/>
          </p:cNvPicPr>
          <p:nvPr/>
        </p:nvPicPr>
        <p:blipFill>
          <a:blip r:embed="rId3"/>
          <a:stretch>
            <a:fillRect/>
          </a:stretch>
        </p:blipFill>
        <p:spPr>
          <a:xfrm>
            <a:off x="1510403" y="1477598"/>
            <a:ext cx="2185260" cy="1467474"/>
          </a:xfrm>
          <a:prstGeom prst="rect">
            <a:avLst/>
          </a:prstGeom>
        </p:spPr>
      </p:pic>
      <p:sp>
        <p:nvSpPr>
          <p:cNvPr id="6" name="Content Placeholder 5">
            <a:extLst>
              <a:ext uri="{FF2B5EF4-FFF2-40B4-BE49-F238E27FC236}">
                <a16:creationId xmlns:a16="http://schemas.microsoft.com/office/drawing/2014/main" id="{1793DB76-AFFF-45B4-8DD5-34995966830D}"/>
              </a:ext>
            </a:extLst>
          </p:cNvPr>
          <p:cNvSpPr>
            <a:spLocks noGrp="1"/>
          </p:cNvSpPr>
          <p:nvPr>
            <p:ph sz="half" idx="2"/>
          </p:nvPr>
        </p:nvSpPr>
        <p:spPr>
          <a:xfrm>
            <a:off x="3923607" y="1596044"/>
            <a:ext cx="7946968" cy="4804756"/>
          </a:xfrm>
        </p:spPr>
        <p:txBody>
          <a:bodyPr>
            <a:normAutofit fontScale="55000" lnSpcReduction="20000"/>
          </a:bodyPr>
          <a:lstStyle/>
          <a:p>
            <a:pPr marL="0" indent="0">
              <a:buNone/>
            </a:pPr>
            <a:r>
              <a:rPr lang="en-GB" dirty="0"/>
              <a:t>DHSC supports ministers in leading the nation’s health and social care to help people live more independent, healthier lives for longer. </a:t>
            </a:r>
          </a:p>
          <a:p>
            <a:pPr marL="0" indent="0">
              <a:buNone/>
            </a:pPr>
            <a:endParaRPr lang="en-GB" dirty="0"/>
          </a:p>
          <a:p>
            <a:pPr marL="0" indent="0">
              <a:buNone/>
            </a:pPr>
            <a:r>
              <a:rPr lang="en-GB" dirty="0"/>
              <a:t>DHSC has more than 200 analysts, including social researchers. Social researchers in the Department help with critical thinking, particularly around broader societal impacts, and are skilled at research methods and survey analysis. They are usually Government Social Research (GSR) members.</a:t>
            </a:r>
          </a:p>
          <a:p>
            <a:pPr marL="0" indent="0">
              <a:buNone/>
            </a:pPr>
            <a:endParaRPr lang="en-GB" dirty="0"/>
          </a:p>
          <a:p>
            <a:pPr marL="0" indent="0">
              <a:buNone/>
            </a:pPr>
            <a:r>
              <a:rPr lang="en-GB" dirty="0"/>
              <a:t>They work in areas such as policy development, implementation and delivery, and evaluation across the range of DHSC policy responsibilities. On a day to day basis this can involve commissioning and managing research and research contracts, developing research questions, conducting literature researchers, analysing qualitative data, evidence summary, and working on policy and departmental documents.</a:t>
            </a:r>
          </a:p>
          <a:p>
            <a:pPr marL="0" indent="0">
              <a:buNone/>
            </a:pPr>
            <a:endParaRPr lang="en-GB" dirty="0"/>
          </a:p>
          <a:p>
            <a:pPr marL="0" indent="0">
              <a:buNone/>
            </a:pPr>
            <a:r>
              <a:rPr lang="en-GB" dirty="0"/>
              <a:t>DHSC has an office in Leeds as well as its main office in Whitehall, with social researchers based in both. We have social researchers in both Leeds and London at varying levels of seniority.</a:t>
            </a:r>
          </a:p>
          <a:p>
            <a:pPr marL="0" indent="0">
              <a:buNone/>
            </a:pPr>
            <a:endParaRPr lang="en-GB" dirty="0"/>
          </a:p>
          <a:p>
            <a:pPr marL="0" indent="0">
              <a:buNone/>
            </a:pPr>
            <a:r>
              <a:rPr lang="en-GB" dirty="0"/>
              <a:t>We can offer job shadowing opportunities in Leeds, with potential for shadowing more senior social researchers. If it would meet a particular development or shadowing goal we could also arrange shadowing opportunities in our London office. </a:t>
            </a:r>
          </a:p>
          <a:p>
            <a:pPr marL="0" indent="0">
              <a:buNone/>
            </a:pPr>
            <a:endParaRPr lang="en-GB" dirty="0"/>
          </a:p>
          <a:p>
            <a:pPr marL="0" indent="0">
              <a:buNone/>
            </a:pPr>
            <a:r>
              <a:rPr lang="en-GB" dirty="0"/>
              <a:t>More information is available on the </a:t>
            </a:r>
            <a:r>
              <a:rPr lang="en-GB" dirty="0">
                <a:hlinkClick r:id="rId4"/>
              </a:rPr>
              <a:t>DHSC website</a:t>
            </a:r>
            <a:r>
              <a:rPr lang="en-GB" dirty="0"/>
              <a:t> and the </a:t>
            </a:r>
            <a:r>
              <a:rPr lang="en-GB" dirty="0">
                <a:hlinkClick r:id="rId5"/>
              </a:rPr>
              <a:t>GSR website</a:t>
            </a:r>
            <a:r>
              <a:rPr lang="en-GB" dirty="0"/>
              <a:t>.</a:t>
            </a:r>
          </a:p>
        </p:txBody>
      </p:sp>
      <p:pic>
        <p:nvPicPr>
          <p:cNvPr id="9" name="Picture 8">
            <a:extLst>
              <a:ext uri="{FF2B5EF4-FFF2-40B4-BE49-F238E27FC236}">
                <a16:creationId xmlns:a16="http://schemas.microsoft.com/office/drawing/2014/main" id="{836E6B1A-7D48-4E2A-8759-6E930B500E90}"/>
              </a:ext>
            </a:extLst>
          </p:cNvPr>
          <p:cNvPicPr>
            <a:picLocks noChangeAspect="1"/>
          </p:cNvPicPr>
          <p:nvPr/>
        </p:nvPicPr>
        <p:blipFill>
          <a:blip r:embed="rId6"/>
          <a:stretch>
            <a:fillRect/>
          </a:stretch>
        </p:blipFill>
        <p:spPr>
          <a:xfrm>
            <a:off x="278815" y="435928"/>
            <a:ext cx="11225807" cy="908306"/>
          </a:xfrm>
          <a:prstGeom prst="rect">
            <a:avLst/>
          </a:prstGeom>
        </p:spPr>
      </p:pic>
      <p:pic>
        <p:nvPicPr>
          <p:cNvPr id="11" name="Picture 10">
            <a:extLst>
              <a:ext uri="{FF2B5EF4-FFF2-40B4-BE49-F238E27FC236}">
                <a16:creationId xmlns:a16="http://schemas.microsoft.com/office/drawing/2014/main" id="{B048CC5E-B2C7-4B43-B118-93F068138F69}"/>
              </a:ext>
            </a:extLst>
          </p:cNvPr>
          <p:cNvPicPr>
            <a:picLocks noChangeAspect="1"/>
          </p:cNvPicPr>
          <p:nvPr/>
        </p:nvPicPr>
        <p:blipFill>
          <a:blip r:embed="rId7"/>
          <a:stretch>
            <a:fillRect/>
          </a:stretch>
        </p:blipFill>
        <p:spPr>
          <a:xfrm>
            <a:off x="181179" y="2622105"/>
            <a:ext cx="2395766" cy="1604307"/>
          </a:xfrm>
          <a:prstGeom prst="rect">
            <a:avLst/>
          </a:prstGeom>
        </p:spPr>
      </p:pic>
      <p:pic>
        <p:nvPicPr>
          <p:cNvPr id="13" name="Picture 12">
            <a:extLst>
              <a:ext uri="{FF2B5EF4-FFF2-40B4-BE49-F238E27FC236}">
                <a16:creationId xmlns:a16="http://schemas.microsoft.com/office/drawing/2014/main" id="{9114D826-58D1-4A73-99BD-983B1FFF3040}"/>
              </a:ext>
            </a:extLst>
          </p:cNvPr>
          <p:cNvPicPr>
            <a:picLocks noChangeAspect="1"/>
          </p:cNvPicPr>
          <p:nvPr/>
        </p:nvPicPr>
        <p:blipFill>
          <a:blip r:embed="rId8"/>
          <a:stretch>
            <a:fillRect/>
          </a:stretch>
        </p:blipFill>
        <p:spPr>
          <a:xfrm>
            <a:off x="224041" y="5282625"/>
            <a:ext cx="3729708" cy="1172743"/>
          </a:xfrm>
          <a:prstGeom prst="rect">
            <a:avLst/>
          </a:prstGeom>
        </p:spPr>
      </p:pic>
    </p:spTree>
    <p:extLst>
      <p:ext uri="{BB962C8B-B14F-4D97-AF65-F5344CB8AC3E}">
        <p14:creationId xmlns:p14="http://schemas.microsoft.com/office/powerpoint/2010/main" val="253758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8B198-5106-49C6-B47A-EC0658385BB3}"/>
              </a:ext>
            </a:extLst>
          </p:cNvPr>
          <p:cNvSpPr>
            <a:spLocks noGrp="1"/>
          </p:cNvSpPr>
          <p:nvPr>
            <p:ph type="title"/>
          </p:nvPr>
        </p:nvSpPr>
        <p:spPr>
          <a:xfrm>
            <a:off x="2200274" y="365125"/>
            <a:ext cx="9153525" cy="1325563"/>
          </a:xfrm>
        </p:spPr>
        <p:txBody>
          <a:bodyPr/>
          <a:lstStyle/>
          <a:p>
            <a:r>
              <a:rPr lang="en-GB" b="1" dirty="0"/>
              <a:t>Department for Work and Pensions</a:t>
            </a:r>
          </a:p>
        </p:txBody>
      </p:sp>
      <p:sp>
        <p:nvSpPr>
          <p:cNvPr id="6" name="Content Placeholder 5">
            <a:extLst>
              <a:ext uri="{FF2B5EF4-FFF2-40B4-BE49-F238E27FC236}">
                <a16:creationId xmlns:a16="http://schemas.microsoft.com/office/drawing/2014/main" id="{EF0B30A9-A273-484C-B771-9D58073A00BF}"/>
              </a:ext>
            </a:extLst>
          </p:cNvPr>
          <p:cNvSpPr>
            <a:spLocks noGrp="1"/>
          </p:cNvSpPr>
          <p:nvPr>
            <p:ph idx="1"/>
          </p:nvPr>
        </p:nvSpPr>
        <p:spPr>
          <a:xfrm>
            <a:off x="3533774" y="1825625"/>
            <a:ext cx="7820025" cy="4351338"/>
          </a:xfrm>
        </p:spPr>
        <p:txBody>
          <a:bodyPr>
            <a:normAutofit fontScale="55000" lnSpcReduction="20000"/>
          </a:bodyPr>
          <a:lstStyle/>
          <a:p>
            <a:pPr marL="0" indent="0">
              <a:buNone/>
            </a:pPr>
            <a:r>
              <a:rPr lang="en-GB" dirty="0"/>
              <a:t>The Department for Work and Pensions (DWP) is responsible for welfare, pensions and child maintenance policy. As the UK’s biggest public service department it administers the State Pension and a range of working age, disability and ill health benefits to around 20 million claimants and customers.</a:t>
            </a:r>
          </a:p>
          <a:p>
            <a:pPr marL="0" indent="0">
              <a:buNone/>
            </a:pPr>
            <a:endParaRPr lang="en-GB" dirty="0"/>
          </a:p>
          <a:p>
            <a:pPr marL="0" indent="0">
              <a:buNone/>
            </a:pPr>
            <a:r>
              <a:rPr lang="en-GB" dirty="0"/>
              <a:t>DWP has a big analytical community, with over 800 analysts supporting policy makers and operational staff across the country. There are around 150 social researchers.</a:t>
            </a:r>
          </a:p>
          <a:p>
            <a:pPr marL="0" indent="0">
              <a:buNone/>
            </a:pPr>
            <a:endParaRPr lang="en-GB" dirty="0"/>
          </a:p>
          <a:p>
            <a:pPr marL="0" indent="0">
              <a:buNone/>
            </a:pPr>
            <a:r>
              <a:rPr lang="en-GB" dirty="0"/>
              <a:t>They work in areas such as policy development, implementation and delivery, and evaluation across the range of DWP policy responsibilities. On a day to day basis this can involve commissioning and managing research and research contracts, developing research questions, designing and support large scale trials, conducting qualitative research, evidence summaries and briefings, and analysing big datasets – including survey and administrative data.</a:t>
            </a:r>
          </a:p>
          <a:p>
            <a:pPr marL="0" indent="0">
              <a:buNone/>
            </a:pPr>
            <a:endParaRPr lang="en-GB" dirty="0"/>
          </a:p>
          <a:p>
            <a:pPr marL="0" indent="0">
              <a:buNone/>
            </a:pPr>
            <a:r>
              <a:rPr lang="en-GB" dirty="0"/>
              <a:t>DWP has corporate offices in Leeds, Newcastle, Manchester and Sheffield as well as its main office in Whitehall, with social researchers based in Sheffield, Leeds and Newcastle. We have social researchers at varying levels of seniority in all locations.</a:t>
            </a:r>
          </a:p>
          <a:p>
            <a:pPr marL="0" indent="0">
              <a:buNone/>
            </a:pPr>
            <a:endParaRPr lang="en-GB" dirty="0"/>
          </a:p>
          <a:p>
            <a:pPr marL="0" indent="0">
              <a:buNone/>
            </a:pPr>
            <a:r>
              <a:rPr lang="en-GB" dirty="0"/>
              <a:t>We can offer job shadowing opportunities in Sheffield. </a:t>
            </a:r>
          </a:p>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0253643B-A6A9-4474-99C2-56728EF49157}"/>
              </a:ext>
            </a:extLst>
          </p:cNvPr>
          <p:cNvPicPr>
            <a:picLocks noChangeAspect="1"/>
          </p:cNvPicPr>
          <p:nvPr/>
        </p:nvPicPr>
        <p:blipFill>
          <a:blip r:embed="rId2"/>
          <a:stretch>
            <a:fillRect/>
          </a:stretch>
        </p:blipFill>
        <p:spPr>
          <a:xfrm>
            <a:off x="380999" y="142081"/>
            <a:ext cx="1819275" cy="1438881"/>
          </a:xfrm>
          <a:prstGeom prst="rect">
            <a:avLst/>
          </a:prstGeom>
        </p:spPr>
      </p:pic>
      <p:pic>
        <p:nvPicPr>
          <p:cNvPr id="8" name="Picture 7">
            <a:extLst>
              <a:ext uri="{FF2B5EF4-FFF2-40B4-BE49-F238E27FC236}">
                <a16:creationId xmlns:a16="http://schemas.microsoft.com/office/drawing/2014/main" id="{74CEACE7-7D57-4832-9280-5CC724081AC6}"/>
              </a:ext>
            </a:extLst>
          </p:cNvPr>
          <p:cNvPicPr>
            <a:picLocks noChangeAspect="1"/>
          </p:cNvPicPr>
          <p:nvPr/>
        </p:nvPicPr>
        <p:blipFill>
          <a:blip r:embed="rId3"/>
          <a:stretch>
            <a:fillRect/>
          </a:stretch>
        </p:blipFill>
        <p:spPr>
          <a:xfrm>
            <a:off x="690562" y="1952625"/>
            <a:ext cx="2295525" cy="1543050"/>
          </a:xfrm>
          <a:prstGeom prst="rect">
            <a:avLst/>
          </a:prstGeom>
        </p:spPr>
      </p:pic>
      <p:pic>
        <p:nvPicPr>
          <p:cNvPr id="9" name="Picture 8">
            <a:extLst>
              <a:ext uri="{FF2B5EF4-FFF2-40B4-BE49-F238E27FC236}">
                <a16:creationId xmlns:a16="http://schemas.microsoft.com/office/drawing/2014/main" id="{566F4584-C15D-46C1-B439-0374FB0E808B}"/>
              </a:ext>
            </a:extLst>
          </p:cNvPr>
          <p:cNvPicPr>
            <a:picLocks noChangeAspect="1"/>
          </p:cNvPicPr>
          <p:nvPr/>
        </p:nvPicPr>
        <p:blipFill>
          <a:blip r:embed="rId4"/>
          <a:stretch>
            <a:fillRect/>
          </a:stretch>
        </p:blipFill>
        <p:spPr>
          <a:xfrm>
            <a:off x="690562" y="3867338"/>
            <a:ext cx="2257425" cy="1457325"/>
          </a:xfrm>
          <a:prstGeom prst="rect">
            <a:avLst/>
          </a:prstGeom>
        </p:spPr>
      </p:pic>
    </p:spTree>
    <p:extLst>
      <p:ext uri="{BB962C8B-B14F-4D97-AF65-F5344CB8AC3E}">
        <p14:creationId xmlns:p14="http://schemas.microsoft.com/office/powerpoint/2010/main" val="362948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 2">
            <a:extLst>
              <a:ext uri="{FF2B5EF4-FFF2-40B4-BE49-F238E27FC236}">
                <a16:creationId xmlns:a16="http://schemas.microsoft.com/office/drawing/2014/main" id="{A9FE3D73-C7DA-4322-B3BB-4DC8404AA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2"/>
          <a:stretch>
            <a:fillRect/>
          </a:stretch>
        </p:blipFill>
        <p:spPr bwMode="auto">
          <a:xfrm>
            <a:off x="904873" y="228600"/>
            <a:ext cx="3781691" cy="3400426"/>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4">
            <a:extLst>
              <a:ext uri="{FF2B5EF4-FFF2-40B4-BE49-F238E27FC236}">
                <a16:creationId xmlns:a16="http://schemas.microsoft.com/office/drawing/2014/main" id="{2D20A2C4-677F-472D-ADA2-D934547F6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3" y="3857626"/>
            <a:ext cx="3781691" cy="808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25D52FDA-42DA-491F-89EB-01817AA71855}"/>
              </a:ext>
            </a:extLst>
          </p:cNvPr>
          <p:cNvSpPr txBox="1">
            <a:spLocks noChangeArrowheads="1"/>
          </p:cNvSpPr>
          <p:nvPr/>
        </p:nvSpPr>
        <p:spPr bwMode="auto">
          <a:xfrm>
            <a:off x="5540375" y="812800"/>
            <a:ext cx="6191250" cy="4610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33CC"/>
                </a:solidFill>
                <a:effectLst/>
                <a:latin typeface="Stag Book"/>
                <a:ea typeface="Calibri" panose="020F0502020204030204" pitchFamily="34" charset="0"/>
                <a:cs typeface="Times New Roman" panose="02020603050405020304" pitchFamily="18" charset="0"/>
              </a:rPr>
              <a:t>Healthwatch</a:t>
            </a:r>
            <a:r>
              <a:rPr kumimoji="0" lang="en-US" altLang="en-US" sz="2400" b="1" i="0" u="none" strike="noStrike" cap="none" normalizeH="0" baseline="0" dirty="0">
                <a:ln>
                  <a:noFill/>
                </a:ln>
                <a:solidFill>
                  <a:srgbClr val="FF33CC"/>
                </a:solidFill>
                <a:effectLst/>
                <a:latin typeface="Stag Book"/>
                <a:ea typeface="Calibri" panose="020F0502020204030204" pitchFamily="34" charset="0"/>
                <a:cs typeface="Times New Roman" panose="02020603050405020304" pitchFamily="18" charset="0"/>
              </a:rPr>
              <a:t> Bolton</a:t>
            </a:r>
            <a:r>
              <a:rPr kumimoji="0" lang="en-US" altLang="en-US" sz="2400"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is part of the national </a:t>
            </a:r>
            <a:r>
              <a:rPr kumimoji="0" lang="en-US" altLang="en-US" sz="2000" b="1" i="0" u="none" strike="noStrike" cap="none" normalizeH="0" baseline="0" dirty="0">
                <a:ln>
                  <a:noFill/>
                </a:ln>
                <a:solidFill>
                  <a:srgbClr val="92D050"/>
                </a:solidFill>
                <a:effectLst/>
                <a:latin typeface="Stag Book"/>
                <a:ea typeface="Calibri" panose="020F0502020204030204" pitchFamily="34" charset="0"/>
                <a:cs typeface="Times New Roman" panose="02020603050405020304" pitchFamily="18" charset="0"/>
              </a:rPr>
              <a:t>Network of </a:t>
            </a:r>
            <a:r>
              <a:rPr kumimoji="0" lang="en-US" altLang="en-US" sz="2000" b="1" i="0" u="none" strike="noStrike" cap="none" normalizeH="0" baseline="0" dirty="0" err="1">
                <a:ln>
                  <a:noFill/>
                </a:ln>
                <a:solidFill>
                  <a:srgbClr val="92D050"/>
                </a:solidFill>
                <a:effectLst/>
                <a:latin typeface="Stag Book"/>
                <a:ea typeface="Calibri" panose="020F0502020204030204" pitchFamily="34" charset="0"/>
                <a:cs typeface="Times New Roman" panose="02020603050405020304" pitchFamily="18" charset="0"/>
              </a:rPr>
              <a:t>Healthwatch</a:t>
            </a:r>
            <a:r>
              <a:rPr kumimoji="0" lang="en-US" altLang="en-US" sz="2000" b="1" i="0" u="none" strike="noStrike" cap="none" normalizeH="0" baseline="0" dirty="0">
                <a:ln>
                  <a:noFill/>
                </a:ln>
                <a:solidFill>
                  <a:srgbClr val="92D050"/>
                </a:solidFill>
                <a:effectLst/>
                <a:latin typeface="Stag Book"/>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92D050"/>
                </a:solidFill>
                <a:effectLst/>
                <a:latin typeface="Stag Book"/>
                <a:ea typeface="Calibri" panose="020F0502020204030204" pitchFamily="34" charset="0"/>
                <a:cs typeface="Times New Roman" panose="02020603050405020304" pitchFamily="18" charset="0"/>
              </a:rPr>
              <a:t>organisations</a:t>
            </a:r>
            <a:r>
              <a:rPr kumimoji="0" lang="en-US" altLang="en-US" sz="2000" b="0" i="0" u="none" strike="noStrike" cap="none" normalizeH="0" baseline="0" dirty="0">
                <a:ln>
                  <a:noFill/>
                </a:ln>
                <a:solidFill>
                  <a:srgbClr val="92D050"/>
                </a:solidFill>
                <a:effectLst/>
                <a:latin typeface="Stag Book"/>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and a member of </a:t>
            </a:r>
            <a:r>
              <a:rPr kumimoji="0" lang="en-US" altLang="en-US" sz="2000" b="0" i="0" u="none" strike="noStrike" cap="none" normalizeH="0" baseline="0" dirty="0" err="1">
                <a:ln>
                  <a:noFill/>
                </a:ln>
                <a:solidFill>
                  <a:srgbClr val="FF33CC"/>
                </a:solidFill>
                <a:effectLst/>
                <a:latin typeface="Stag Book"/>
                <a:ea typeface="Calibri" panose="020F0502020204030204" pitchFamily="34" charset="0"/>
                <a:cs typeface="Times New Roman" panose="02020603050405020304" pitchFamily="18" charset="0"/>
              </a:rPr>
              <a:t>Healthwatch</a:t>
            </a:r>
            <a:r>
              <a:rPr kumimoji="0" lang="en-US" altLang="en-US" sz="2000" b="0" i="0" u="none" strike="noStrike" cap="none" normalizeH="0" baseline="0" dirty="0">
                <a:ln>
                  <a:noFill/>
                </a:ln>
                <a:solidFill>
                  <a:srgbClr val="FF33CC"/>
                </a:solidFill>
                <a:effectLst/>
                <a:latin typeface="Stag Book"/>
                <a:ea typeface="Calibri" panose="020F0502020204030204" pitchFamily="34" charset="0"/>
                <a:cs typeface="Times New Roman" panose="02020603050405020304" pitchFamily="18" charset="0"/>
              </a:rPr>
              <a:t> in Greater Manchester Partnership. </a:t>
            </a:r>
            <a:r>
              <a:rPr kumimoji="0" lang="en-US" altLang="en-US" sz="2000"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Our purpose is to engage with users of health and social care services and to understand and champion their views.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We engage in social research projects that are </a:t>
            </a:r>
            <a:r>
              <a:rPr kumimoji="0" lang="en-US" altLang="en-US" sz="2000" b="0" i="0" u="none" strike="noStrike" cap="none" normalizeH="0" baseline="0" dirty="0" err="1">
                <a:ln>
                  <a:noFill/>
                </a:ln>
                <a:solidFill>
                  <a:schemeClr val="tx1"/>
                </a:solidFill>
                <a:effectLst/>
                <a:latin typeface="Stag Book"/>
                <a:ea typeface="Calibri" panose="020F0502020204030204" pitchFamily="34" charset="0"/>
                <a:cs typeface="Times New Roman" panose="02020603050405020304" pitchFamily="18" charset="0"/>
              </a:rPr>
              <a:t>focussed</a:t>
            </a:r>
            <a:r>
              <a:rPr kumimoji="0" lang="en-US" altLang="en-US" sz="2000"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 on obtaining insight into what people feel about and experience with regard to health and care services.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We conduct small scale, end to end research projects that involve research design, development of research tools, field research (both digital and direct engagement with subjects), data analysis, report writing and presentation of findings.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Check out the link below to see some examples of our work.</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92D050"/>
                </a:solidFill>
                <a:effectLst/>
                <a:latin typeface="Stag Book"/>
                <a:ea typeface="Calibri" panose="020F0502020204030204" pitchFamily="34" charset="0"/>
                <a:cs typeface="Times New Roman" panose="02020603050405020304" pitchFamily="18" charset="0"/>
              </a:rPr>
              <a:t>http://healthwatchbolton.co.uk/reports/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5E067533-EC4E-4594-9E91-1F27EABFDD5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6" name="Rectangle 6">
            <a:extLst>
              <a:ext uri="{FF2B5EF4-FFF2-40B4-BE49-F238E27FC236}">
                <a16:creationId xmlns:a16="http://schemas.microsoft.com/office/drawing/2014/main" id="{7A26F489-02FD-4BA3-A91C-50AF2FF9581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Rectangle 7">
            <a:extLst>
              <a:ext uri="{FF2B5EF4-FFF2-40B4-BE49-F238E27FC236}">
                <a16:creationId xmlns:a16="http://schemas.microsoft.com/office/drawing/2014/main" id="{DEAB3E6A-5BE2-4624-8316-987BF4D1CC21}"/>
              </a:ext>
            </a:extLst>
          </p:cNvPr>
          <p:cNvSpPr>
            <a:spLocks noChangeArrowheads="1"/>
          </p:cNvSpPr>
          <p:nvPr/>
        </p:nvSpPr>
        <p:spPr bwMode="auto">
          <a:xfrm rot="10800000" flipV="1">
            <a:off x="714372" y="4665663"/>
            <a:ext cx="448627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Stag Book"/>
                <a:ea typeface="Calibri" panose="020F0502020204030204" pitchFamily="34" charset="0"/>
                <a:cs typeface="Times New Roman" panose="02020603050405020304" pitchFamily="18" charset="0"/>
              </a:rPr>
              <a:t>We are a small, friendly and dynamic multi-disciplinary team. A shadowing experience with us will give you insight into how you could use your research skills to produce primary research in a voluntary sector environment.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754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743A4C4C-BDA0-45C5-89D7-AD741E396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26" y="1242224"/>
            <a:ext cx="2239963"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C5505579-955D-49DA-A75D-D0802866ADCF}"/>
              </a:ext>
            </a:extLst>
          </p:cNvPr>
          <p:cNvSpPr txBox="1">
            <a:spLocks noChangeArrowheads="1"/>
          </p:cNvSpPr>
          <p:nvPr/>
        </p:nvSpPr>
        <p:spPr bwMode="auto">
          <a:xfrm>
            <a:off x="6403502" y="2205748"/>
            <a:ext cx="5410200" cy="4610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Health and Safety Executive exists to prevent work-related death, injury and ill-health.  We do this through the regulation and </a:t>
            </a:r>
            <a:r>
              <a:rPr kumimoji="0" lang="en-US" altLang="en-US" sz="14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enforcement of laws around workplace health, safety and welfare, and by carrying out interventions to reduce occupational risks.  All our work is supported by research into how best to bring about positive change.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Working for HSE is really interesting.  As HSE is relatively small, all the team get to work on a wide range of projects covering subjects ranging from how to communicate effectively on risk, to exploring how different </a:t>
            </a:r>
            <a:r>
              <a:rPr kumimoji="0" lang="en-US" altLang="en-US" sz="14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organisations</a:t>
            </a: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can work together to support people with mental health problems in the workplace.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Social researchers in HSE work closely with policy and inspector colleagues to understand the problems that need to be solved and with other analytical and scientist colleagues to provide the best possible evidence to inform and evaluate solutions.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If you would like to find out more, please contact: </a:t>
            </a:r>
            <a:r>
              <a:rPr kumimoji="0" lang="en-US" altLang="en-U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hlinkClick r:id="rId3"/>
              </a:rPr>
              <a:t>beverley.bishop@hse.gov.uk</a:t>
            </a:r>
            <a:r>
              <a:rPr kumimoji="0" lang="en-US" altLang="en-US" sz="1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or </a:t>
            </a:r>
            <a:r>
              <a:rPr kumimoji="0" lang="en-US" altLang="en-U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hlinkClick r:id="rId4"/>
              </a:rPr>
              <a:t>alison.higgins@hse.gov.uk</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DEDD2551-1EF5-45C1-9B38-6B2453477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18664D8A-A5C1-45A9-B11B-9AC45449E59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37798F74-0837-4D98-8EB4-FE96733297DD}"/>
              </a:ext>
            </a:extLst>
          </p:cNvPr>
          <p:cNvSpPr>
            <a:spLocks noChangeArrowheads="1"/>
          </p:cNvSpPr>
          <p:nvPr/>
        </p:nvSpPr>
        <p:spPr bwMode="auto">
          <a:xfrm rot="10800000" flipV="1">
            <a:off x="607326" y="3705017"/>
            <a:ext cx="44514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We are a small, friendly and dynamic multi-disciplinary team. A shadowing experience with us will give you insight into how you could use your research skills to produce primary research and carry out secondary analysis to help </a:t>
            </a:r>
            <a:r>
              <a:rPr kumimoji="0" lang="en-GB" altLang="en-US" sz="16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prevent death, injury and ill-health in Great Britain's workplaces. </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D33F184D-B4DE-4DFA-9D35-A1DE318BB989}"/>
              </a:ext>
            </a:extLst>
          </p:cNvPr>
          <p:cNvPicPr>
            <a:picLocks noChangeAspect="1"/>
          </p:cNvPicPr>
          <p:nvPr/>
        </p:nvPicPr>
        <p:blipFill>
          <a:blip r:embed="rId5"/>
          <a:stretch>
            <a:fillRect/>
          </a:stretch>
        </p:blipFill>
        <p:spPr>
          <a:xfrm>
            <a:off x="6474796" y="100723"/>
            <a:ext cx="5534025" cy="1647825"/>
          </a:xfrm>
          <a:prstGeom prst="rect">
            <a:avLst/>
          </a:prstGeom>
        </p:spPr>
      </p:pic>
      <p:sp>
        <p:nvSpPr>
          <p:cNvPr id="10" name="TextBox 9">
            <a:extLst>
              <a:ext uri="{FF2B5EF4-FFF2-40B4-BE49-F238E27FC236}">
                <a16:creationId xmlns:a16="http://schemas.microsoft.com/office/drawing/2014/main" id="{5AF51B64-4393-4A0A-9A53-12B5645B557A}"/>
              </a:ext>
            </a:extLst>
          </p:cNvPr>
          <p:cNvSpPr txBox="1"/>
          <p:nvPr/>
        </p:nvSpPr>
        <p:spPr>
          <a:xfrm>
            <a:off x="484496" y="228600"/>
            <a:ext cx="5611504" cy="646331"/>
          </a:xfrm>
          <a:prstGeom prst="rect">
            <a:avLst/>
          </a:prstGeom>
          <a:solidFill>
            <a:srgbClr val="C00000"/>
          </a:solidFill>
        </p:spPr>
        <p:txBody>
          <a:bodyPr wrap="square" rtlCol="0">
            <a:spAutoFit/>
          </a:bodyPr>
          <a:lstStyle/>
          <a:p>
            <a:r>
              <a:rPr lang="en-GB" sz="3600" b="1" dirty="0">
                <a:solidFill>
                  <a:schemeClr val="bg1"/>
                </a:solidFill>
              </a:rPr>
              <a:t>Health and Safety Executive</a:t>
            </a:r>
          </a:p>
        </p:txBody>
      </p:sp>
    </p:spTree>
    <p:extLst>
      <p:ext uri="{BB962C8B-B14F-4D97-AF65-F5344CB8AC3E}">
        <p14:creationId xmlns:p14="http://schemas.microsoft.com/office/powerpoint/2010/main" val="168886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93DB76-AFFF-45B4-8DD5-34995966830D}"/>
              </a:ext>
            </a:extLst>
          </p:cNvPr>
          <p:cNvSpPr>
            <a:spLocks noGrp="1"/>
          </p:cNvSpPr>
          <p:nvPr>
            <p:ph sz="half" idx="2"/>
          </p:nvPr>
        </p:nvSpPr>
        <p:spPr>
          <a:xfrm>
            <a:off x="321425" y="1900844"/>
            <a:ext cx="11539272" cy="4804756"/>
          </a:xfrm>
        </p:spPr>
        <p:txBody>
          <a:bodyPr>
            <a:noAutofit/>
          </a:bodyPr>
          <a:lstStyle/>
          <a:p>
            <a:pPr marL="0" indent="0">
              <a:lnSpc>
                <a:spcPct val="120000"/>
              </a:lnSpc>
              <a:buNone/>
            </a:pPr>
            <a:r>
              <a:rPr lang="en-GB" sz="1800" dirty="0"/>
              <a:t>Ipsos MORI’s Social Research Institute (SRI) comprises of methodological and public policy experts based in London, Edinburgh, Belfast and Manchester. We design, develop and carry out customised research for clients in the government and public sector to help them make better, evidence-based decisions. The SRI remains committed to sharing the messages from our research, in the belief that a better understanding of public attitudes will lead to better policy and practice.</a:t>
            </a:r>
          </a:p>
          <a:p>
            <a:pPr marL="0" indent="0">
              <a:lnSpc>
                <a:spcPct val="120000"/>
              </a:lnSpc>
              <a:buNone/>
            </a:pPr>
            <a:r>
              <a:rPr lang="en-GB" sz="1800" dirty="0"/>
              <a:t>Ipsos MORI North, which is based in the heart of Manchester City Centre, combines local knowledge with access to sector-leading National and International expertise and capacity. The North office comprises of 10 researchers working across a number of policy areas such as transport, innovation, local government, politics, evaluation and more.</a:t>
            </a:r>
          </a:p>
          <a:p>
            <a:pPr marL="0" indent="0">
              <a:lnSpc>
                <a:spcPct val="120000"/>
              </a:lnSpc>
              <a:buNone/>
            </a:pPr>
            <a:r>
              <a:rPr lang="en-GB" sz="1800" dirty="0"/>
              <a:t>On a day to day basis, tasks vary greatly but can include (but not limited to) writing proposals, managing research and research contracts, questionnaire development, quality checks, data analysis, and report writing.</a:t>
            </a:r>
          </a:p>
          <a:p>
            <a:pPr marL="0" indent="0">
              <a:lnSpc>
                <a:spcPct val="120000"/>
              </a:lnSpc>
              <a:buNone/>
            </a:pPr>
            <a:r>
              <a:rPr lang="en-GB" sz="1800" dirty="0"/>
              <a:t>We can offer job shadowing opportunities in Manchester for shadowing one of our Senior Research Executives.</a:t>
            </a:r>
          </a:p>
          <a:p>
            <a:pPr marL="0" indent="0">
              <a:lnSpc>
                <a:spcPct val="120000"/>
              </a:lnSpc>
              <a:buNone/>
            </a:pPr>
            <a:r>
              <a:rPr lang="en-GB" sz="1800" dirty="0"/>
              <a:t>More information about Ipsos MORI’s SRI is available on the </a:t>
            </a:r>
            <a:r>
              <a:rPr lang="en-GB" sz="1800" dirty="0">
                <a:hlinkClick r:id="rId2"/>
              </a:rPr>
              <a:t>Ipsos MORI </a:t>
            </a:r>
            <a:r>
              <a:rPr lang="en-GB" sz="1800" dirty="0"/>
              <a:t>website.</a:t>
            </a:r>
          </a:p>
        </p:txBody>
      </p:sp>
      <p:pic>
        <p:nvPicPr>
          <p:cNvPr id="8" name="Picture 9">
            <a:extLst>
              <a:ext uri="{FF2B5EF4-FFF2-40B4-BE49-F238E27FC236}">
                <a16:creationId xmlns:a16="http://schemas.microsoft.com/office/drawing/2014/main" id="{0910CD00-9ACB-4773-8C41-0BB2373020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25" y="266681"/>
            <a:ext cx="7946968" cy="150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05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3840E7-0488-7F40-AC03-2171CF3FF197}"/>
              </a:ext>
            </a:extLst>
          </p:cNvPr>
          <p:cNvSpPr/>
          <p:nvPr/>
        </p:nvSpPr>
        <p:spPr>
          <a:xfrm>
            <a:off x="0" y="0"/>
            <a:ext cx="12192000" cy="2214000"/>
          </a:xfrm>
          <a:prstGeom prst="rect">
            <a:avLst/>
          </a:prstGeom>
          <a:solidFill>
            <a:srgbClr val="AF1557"/>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160" b="0" i="0" u="none" strike="noStrike" kern="0" cap="none" spc="0" normalizeH="0" baseline="0" noProof="0" dirty="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65EC74CC-9A52-9741-B90A-EF6EA1EA265C}"/>
              </a:ext>
            </a:extLst>
          </p:cNvPr>
          <p:cNvSpPr/>
          <p:nvPr/>
        </p:nvSpPr>
        <p:spPr>
          <a:xfrm>
            <a:off x="0" y="1567930"/>
            <a:ext cx="12192000" cy="1276350"/>
          </a:xfrm>
          <a:prstGeom prst="rect">
            <a:avLst/>
          </a:prstGeom>
          <a:solidFill>
            <a:srgbClr val="1D5B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l="8273" t="14053" r="53545" b="41937"/>
          <a:stretch>
            <a:fillRect/>
          </a:stretch>
        </p:blipFill>
        <p:spPr bwMode="auto">
          <a:xfrm>
            <a:off x="287338" y="222526"/>
            <a:ext cx="2729866" cy="53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l="86758" t="14597" r="-2"/>
          <a:stretch>
            <a:fillRect/>
          </a:stretch>
        </p:blipFill>
        <p:spPr bwMode="auto">
          <a:xfrm>
            <a:off x="10777946" y="211456"/>
            <a:ext cx="946786"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18500" b="50000"/>
          <a:stretch>
            <a:fillRect/>
          </a:stretch>
        </p:blipFill>
        <p:spPr bwMode="auto">
          <a:xfrm>
            <a:off x="172800" y="1442086"/>
            <a:ext cx="5279948" cy="11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1"/>
          <p:cNvSpPr txBox="1">
            <a:spLocks/>
          </p:cNvSpPr>
          <p:nvPr/>
        </p:nvSpPr>
        <p:spPr>
          <a:xfrm>
            <a:off x="287338" y="3130744"/>
            <a:ext cx="8569325" cy="4714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9443" b="54971"/>
          <a:stretch>
            <a:fillRect/>
          </a:stretch>
        </p:blipFill>
        <p:spPr bwMode="auto">
          <a:xfrm>
            <a:off x="2657475" y="6196500"/>
            <a:ext cx="3190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3043" t="26407" r="13734" b="60715"/>
          <a:stretch>
            <a:fillRect/>
          </a:stretch>
        </p:blipFill>
        <p:spPr bwMode="auto">
          <a:xfrm>
            <a:off x="287338" y="6291750"/>
            <a:ext cx="20462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5"/>
          <p:cNvSpPr txBox="1">
            <a:spLocks/>
          </p:cNvSpPr>
          <p:nvPr/>
        </p:nvSpPr>
        <p:spPr>
          <a:xfrm>
            <a:off x="172800" y="2928010"/>
            <a:ext cx="10283190" cy="3088800"/>
          </a:xfrm>
          <a:prstGeom prst="rect">
            <a:avLst/>
          </a:prstGeom>
        </p:spPr>
        <p:txBody>
          <a:bodyPr/>
          <a:lstStyle>
            <a:lvl1pPr marL="274320" indent="-274320" algn="l" rtl="0" eaLnBrk="1" fontAlgn="base" hangingPunct="1">
              <a:lnSpc>
                <a:spcPts val="3120"/>
              </a:lnSpc>
              <a:spcBef>
                <a:spcPts val="1200"/>
              </a:spcBef>
              <a:spcAft>
                <a:spcPct val="0"/>
              </a:spcAft>
              <a:buFont typeface="Arial" panose="020B0604020202020204" pitchFamily="34" charset="0"/>
              <a:buChar char="•"/>
              <a:defRPr sz="2880" kern="1200">
                <a:solidFill>
                  <a:schemeClr val="tx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a:spcBef>
                <a:spcPct val="0"/>
              </a:spcBef>
            </a:pPr>
            <a:r>
              <a:rPr lang="en-GB" altLang="en-US" sz="1600" dirty="0">
                <a:latin typeface="Calibri" panose="020F0502020204030204" pitchFamily="34" charset="0"/>
                <a:ea typeface="ＭＳ Ｐゴシック" panose="020B0600070205080204" pitchFamily="34" charset="-128"/>
                <a:cs typeface="Calibri" panose="020F0502020204030204" pitchFamily="34" charset="0"/>
              </a:rPr>
              <a:t>Based in the Business School at Manchester Metropolitan University, our centre has around 70 academic staff and postgraduate students carrying out academic research in the following areas (for more details please see our flyer):</a:t>
            </a:r>
          </a:p>
          <a:p>
            <a:pPr lvl="1">
              <a:buFont typeface="Courier New" panose="02070309020205020404" pitchFamily="49" charset="0"/>
              <a:buChar char="o"/>
            </a:pPr>
            <a:r>
              <a:rPr lang="en-GB" altLang="en-US" sz="1600" dirty="0">
                <a:latin typeface="Calibri" panose="020F0502020204030204" pitchFamily="34" charset="0"/>
                <a:ea typeface="ＭＳ Ｐゴシック" panose="020B0600070205080204" pitchFamily="34" charset="-128"/>
                <a:cs typeface="Calibri" panose="020F0502020204030204" pitchFamily="34" charset="0"/>
              </a:rPr>
              <a:t>Work and working lives</a:t>
            </a:r>
          </a:p>
          <a:p>
            <a:pPr lvl="1">
              <a:buFont typeface="Courier New" panose="02070309020205020404" pitchFamily="49" charset="0"/>
              <a:buChar char="o"/>
            </a:pPr>
            <a:r>
              <a:rPr lang="en-GB" altLang="en-US" sz="1600" dirty="0">
                <a:latin typeface="Calibri" panose="020F0502020204030204" pitchFamily="34" charset="0"/>
                <a:ea typeface="ＭＳ Ｐゴシック" panose="020B0600070205080204" pitchFamily="34" charset="-128"/>
                <a:cs typeface="Calibri" panose="020F0502020204030204" pitchFamily="34" charset="0"/>
              </a:rPr>
              <a:t>Gender and Diversity at Work (Sylvia Pankhurst Gender and Diversity Research Centre)</a:t>
            </a:r>
          </a:p>
          <a:p>
            <a:pPr lvl="1">
              <a:buFont typeface="Courier New" panose="02070309020205020404" pitchFamily="49" charset="0"/>
              <a:buChar char="o"/>
            </a:pPr>
            <a:r>
              <a:rPr lang="en-GB" altLang="en-US" sz="1600" dirty="0">
                <a:latin typeface="Calibri" panose="020F0502020204030204" pitchFamily="34" charset="0"/>
                <a:ea typeface="ＭＳ Ｐゴシック" panose="020B0600070205080204" pitchFamily="34" charset="-128"/>
                <a:cs typeface="Calibri" panose="020F0502020204030204" pitchFamily="34" charset="0"/>
              </a:rPr>
              <a:t>Work Management and Leadership Capabilities</a:t>
            </a:r>
          </a:p>
          <a:p>
            <a:pPr lvl="1">
              <a:buFont typeface="Courier New" panose="02070309020205020404" pitchFamily="49" charset="0"/>
              <a:buChar char="o"/>
            </a:pPr>
            <a:r>
              <a:rPr lang="en-GB" altLang="en-US" sz="1600" dirty="0">
                <a:latin typeface="Calibri" panose="020F0502020204030204" pitchFamily="34" charset="0"/>
                <a:ea typeface="ＭＳ Ｐゴシック" panose="020B0600070205080204" pitchFamily="34" charset="-128"/>
                <a:cs typeface="Calibri" panose="020F0502020204030204" pitchFamily="34" charset="0"/>
              </a:rPr>
              <a:t>Work in Small Enterprise</a:t>
            </a:r>
          </a:p>
          <a:p>
            <a:pPr>
              <a:spcBef>
                <a:spcPct val="0"/>
              </a:spcBef>
            </a:pPr>
            <a:r>
              <a:rPr lang="en-GB" altLang="en-US" sz="1600" dirty="0">
                <a:latin typeface="Calibri" panose="020F0502020204030204" pitchFamily="34" charset="0"/>
                <a:ea typeface="ＭＳ Ｐゴシック" panose="020B0600070205080204" pitchFamily="34" charset="-128"/>
                <a:cs typeface="Calibri" panose="020F0502020204030204" pitchFamily="34" charset="0"/>
              </a:rPr>
              <a:t>Our social research includes qualitative and quantitative methods, literature reviews, funding applications and consultancy work</a:t>
            </a:r>
          </a:p>
        </p:txBody>
      </p:sp>
    </p:spTree>
    <p:extLst>
      <p:ext uri="{BB962C8B-B14F-4D97-AF65-F5344CB8AC3E}">
        <p14:creationId xmlns:p14="http://schemas.microsoft.com/office/powerpoint/2010/main" val="24847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60648"/>
            <a:ext cx="275430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15346" y="260649"/>
            <a:ext cx="6273143" cy="1200329"/>
          </a:xfrm>
          <a:prstGeom prst="rect">
            <a:avLst/>
          </a:prstGeom>
          <a:noFill/>
        </p:spPr>
        <p:txBody>
          <a:bodyPr wrap="square" rtlCol="0">
            <a:spAutoFit/>
          </a:bodyPr>
          <a:lstStyle/>
          <a:p>
            <a:r>
              <a:rPr lang="en-GB" sz="3600" dirty="0">
                <a:latin typeface="Arial Unicode MS" panose="020B0604020202020204" pitchFamily="34" charset="-128"/>
                <a:ea typeface="Arial Unicode MS" panose="020B0604020202020204" pitchFamily="34" charset="-128"/>
                <a:cs typeface="Arial Unicode MS" panose="020B0604020202020204" pitchFamily="34" charset="-128"/>
              </a:rPr>
              <a:t>Department of Psychology, Sociology and Politics</a:t>
            </a:r>
          </a:p>
        </p:txBody>
      </p:sp>
      <p:cxnSp>
        <p:nvCxnSpPr>
          <p:cNvPr id="4" name="Straight Connector 3"/>
          <p:cNvCxnSpPr/>
          <p:nvPr/>
        </p:nvCxnSpPr>
        <p:spPr>
          <a:xfrm>
            <a:off x="1991544" y="1700808"/>
            <a:ext cx="83529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91544" y="1916832"/>
            <a:ext cx="8352928" cy="4801314"/>
          </a:xfrm>
          <a:prstGeom prst="rect">
            <a:avLst/>
          </a:prstGeom>
          <a:noFill/>
        </p:spPr>
        <p:txBody>
          <a:bodyPr wrap="square" rtlCol="0">
            <a:spAutoFit/>
          </a:bodyPr>
          <a:lstStyle/>
          <a:p>
            <a:r>
              <a:rPr lang="en-GB" sz="1600" dirty="0"/>
              <a:t>We can offer the opportunity to shadow an experienced qualitative researcher in our sociology team, working on projects related to health, social care, dementia and disability.</a:t>
            </a:r>
          </a:p>
          <a:p>
            <a:r>
              <a:rPr lang="en-GB" sz="1600" dirty="0"/>
              <a:t> </a:t>
            </a:r>
          </a:p>
          <a:p>
            <a:r>
              <a:rPr lang="en-GB" sz="1600" dirty="0"/>
              <a:t>You will gain an insight into the realities of doing research within a role that isn't exclusively research-focused. </a:t>
            </a:r>
          </a:p>
          <a:p>
            <a:endParaRPr lang="en-GB" sz="1600" dirty="0"/>
          </a:p>
          <a:p>
            <a:r>
              <a:rPr lang="en-GB" sz="1600" dirty="0"/>
              <a:t>A typical day might include:</a:t>
            </a:r>
          </a:p>
          <a:p>
            <a:endParaRPr lang="en-GB" sz="1600" dirty="0"/>
          </a:p>
          <a:p>
            <a:pPr marL="285750" indent="-285750">
              <a:buFont typeface="Wingdings" panose="05000000000000000000" pitchFamily="2" charset="2"/>
              <a:buChar char="ü"/>
            </a:pPr>
            <a:r>
              <a:rPr lang="en-GB" sz="1600" dirty="0"/>
              <a:t>research group meetings</a:t>
            </a:r>
          </a:p>
          <a:p>
            <a:pPr marL="285750" indent="-285750">
              <a:buFont typeface="Wingdings" panose="05000000000000000000" pitchFamily="2" charset="2"/>
              <a:buChar char="ü"/>
            </a:pPr>
            <a:r>
              <a:rPr lang="en-GB" sz="1600" dirty="0"/>
              <a:t>working on research grants or publications</a:t>
            </a:r>
          </a:p>
          <a:p>
            <a:pPr marL="285750" indent="-285750">
              <a:buFont typeface="Wingdings" panose="05000000000000000000" pitchFamily="2" charset="2"/>
              <a:buChar char="ü"/>
            </a:pPr>
            <a:r>
              <a:rPr lang="en-GB" sz="1600" dirty="0"/>
              <a:t>developing resources for teaching research methods</a:t>
            </a:r>
          </a:p>
          <a:p>
            <a:pPr marL="285750" indent="-285750">
              <a:buFont typeface="Wingdings" panose="05000000000000000000" pitchFamily="2" charset="2"/>
              <a:buChar char="ü"/>
            </a:pPr>
            <a:r>
              <a:rPr lang="en-GB" sz="1600" dirty="0"/>
              <a:t>translating research findings into teaching materials</a:t>
            </a:r>
          </a:p>
          <a:p>
            <a:pPr marL="285750" indent="-285750">
              <a:buFont typeface="Wingdings" panose="05000000000000000000" pitchFamily="2" charset="2"/>
              <a:buChar char="ü"/>
            </a:pPr>
            <a:endParaRPr lang="en-GB" sz="1600" dirty="0"/>
          </a:p>
          <a:p>
            <a:r>
              <a:rPr lang="en-GB" sz="1600" dirty="0"/>
              <a:t>Placements will be based in Sheffield, and full or part days are available to suit you.</a:t>
            </a:r>
          </a:p>
          <a:p>
            <a:r>
              <a:rPr lang="en-GB" sz="1600" dirty="0"/>
              <a:t> </a:t>
            </a:r>
          </a:p>
          <a:p>
            <a:r>
              <a:rPr lang="en-GB" sz="1600" dirty="0"/>
              <a:t>If you're interested and would like a chat in advance please get in touch. </a:t>
            </a:r>
          </a:p>
          <a:p>
            <a:endParaRPr lang="en-GB" sz="1600" dirty="0"/>
          </a:p>
          <a:p>
            <a:pPr algn="ctr"/>
            <a:r>
              <a:rPr lang="en-GB" sz="1600" b="1" dirty="0">
                <a:solidFill>
                  <a:schemeClr val="accent2">
                    <a:lumMod val="50000"/>
                  </a:schemeClr>
                </a:solidFill>
              </a:rPr>
              <a:t>Jenni Brooks | Senior Lecturer in Sociology | </a:t>
            </a:r>
            <a:r>
              <a:rPr lang="en-GB" sz="1600" b="1" dirty="0">
                <a:solidFill>
                  <a:schemeClr val="accent2">
                    <a:lumMod val="50000"/>
                  </a:schemeClr>
                </a:solidFill>
                <a:hlinkClick r:id="rId3"/>
              </a:rPr>
              <a:t>j.brooks@shu.ac.uk</a:t>
            </a:r>
            <a:r>
              <a:rPr lang="en-GB" sz="1600" b="1" dirty="0">
                <a:solidFill>
                  <a:schemeClr val="accent2">
                    <a:lumMod val="50000"/>
                  </a:schemeClr>
                </a:solidFill>
              </a:rPr>
              <a:t> | 0114 225 5991</a:t>
            </a:r>
          </a:p>
          <a:p>
            <a:endParaRPr lang="en-GB" dirty="0"/>
          </a:p>
        </p:txBody>
      </p:sp>
    </p:spTree>
    <p:extLst>
      <p:ext uri="{BB962C8B-B14F-4D97-AF65-F5344CB8AC3E}">
        <p14:creationId xmlns:p14="http://schemas.microsoft.com/office/powerpoint/2010/main" val="352038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D7F9-3153-4BF4-A19B-02F5FED75718}"/>
              </a:ext>
            </a:extLst>
          </p:cNvPr>
          <p:cNvSpPr>
            <a:spLocks noGrp="1"/>
          </p:cNvSpPr>
          <p:nvPr>
            <p:ph type="title"/>
          </p:nvPr>
        </p:nvSpPr>
        <p:spPr/>
        <p:txBody>
          <a:bodyPr/>
          <a:lstStyle/>
          <a:p>
            <a:r>
              <a:rPr lang="en-GB" dirty="0"/>
              <a:t>Independent Social Researcher</a:t>
            </a:r>
          </a:p>
        </p:txBody>
      </p:sp>
      <p:sp>
        <p:nvSpPr>
          <p:cNvPr id="3" name="Content Placeholder 2">
            <a:extLst>
              <a:ext uri="{FF2B5EF4-FFF2-40B4-BE49-F238E27FC236}">
                <a16:creationId xmlns:a16="http://schemas.microsoft.com/office/drawing/2014/main" id="{CB8F1047-CEDC-4298-AAD6-258174FEB053}"/>
              </a:ext>
            </a:extLst>
          </p:cNvPr>
          <p:cNvSpPr>
            <a:spLocks noGrp="1"/>
          </p:cNvSpPr>
          <p:nvPr>
            <p:ph idx="1"/>
          </p:nvPr>
        </p:nvSpPr>
        <p:spPr/>
        <p:txBody>
          <a:bodyPr/>
          <a:lstStyle/>
          <a:p>
            <a:r>
              <a:rPr lang="en-GB" dirty="0"/>
              <a:t>The SRA North community also has a number of active independent social researchers. Whilst they are unable to offer shadowing opportunities due to the nature of the their work, they may be willing to have a conversation or informal advice session with participants interested in independent social resear</a:t>
            </a:r>
            <a:r>
              <a:rPr lang="en-GB" i="1" dirty="0"/>
              <a:t>c</a:t>
            </a:r>
            <a:r>
              <a:rPr lang="en-GB" dirty="0"/>
              <a:t>h.</a:t>
            </a:r>
          </a:p>
          <a:p>
            <a:r>
              <a:rPr lang="en-GB" dirty="0"/>
              <a:t>If you are interested in this, please indicate it as one of your preferences on the preferences form and we will be in touch to discuss further.</a:t>
            </a:r>
          </a:p>
        </p:txBody>
      </p:sp>
    </p:spTree>
    <p:extLst>
      <p:ext uri="{BB962C8B-B14F-4D97-AF65-F5344CB8AC3E}">
        <p14:creationId xmlns:p14="http://schemas.microsoft.com/office/powerpoint/2010/main" val="1741363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1563</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ＭＳ Ｐゴシック</vt:lpstr>
      <vt:lpstr>Arial</vt:lpstr>
      <vt:lpstr>Arial Unicode MS</vt:lpstr>
      <vt:lpstr>Calibri</vt:lpstr>
      <vt:lpstr>Calibri Light</vt:lpstr>
      <vt:lpstr>Courier New</vt:lpstr>
      <vt:lpstr>Stag Book</vt:lpstr>
      <vt:lpstr>Times New Roman</vt:lpstr>
      <vt:lpstr>Verdana</vt:lpstr>
      <vt:lpstr>Wingdings</vt:lpstr>
      <vt:lpstr>Office Theme</vt:lpstr>
      <vt:lpstr>SRA North Job Shadowing Pilot Scheme 2019</vt:lpstr>
      <vt:lpstr>PowerPoint Presentation</vt:lpstr>
      <vt:lpstr>Department for Work and Pensions</vt:lpstr>
      <vt:lpstr>PowerPoint Presentation</vt:lpstr>
      <vt:lpstr>PowerPoint Presentation</vt:lpstr>
      <vt:lpstr>PowerPoint Presentation</vt:lpstr>
      <vt:lpstr>PowerPoint Presentation</vt:lpstr>
      <vt:lpstr>PowerPoint Presentation</vt:lpstr>
      <vt:lpstr>Independent Social Researcher</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 Leanne</dc:creator>
  <cp:lastModifiedBy>Dew, Leanne</cp:lastModifiedBy>
  <cp:revision>12</cp:revision>
  <dcterms:created xsi:type="dcterms:W3CDTF">2018-10-17T10:26:55Z</dcterms:created>
  <dcterms:modified xsi:type="dcterms:W3CDTF">2019-04-08T07:48:52Z</dcterms:modified>
</cp:coreProperties>
</file>